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4"/>
  </p:notesMasterIdLst>
  <p:sldIdLst>
    <p:sldId id="256" r:id="rId2"/>
    <p:sldId id="257" r:id="rId3"/>
  </p:sldIdLst>
  <p:sldSz cx="6858000" cy="9144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541" autoAdjust="0"/>
  </p:normalViewPr>
  <p:slideViewPr>
    <p:cSldViewPr snapToGrid="0">
      <p:cViewPr varScale="1">
        <p:scale>
          <a:sx n="93" d="100"/>
          <a:sy n="93" d="100"/>
        </p:scale>
        <p:origin x="3448" y="20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B5058B5F-B75E-495C-8B69-EA18E4A3BF29}" type="datetimeFigureOut">
              <a:rPr lang="en-AU" smtClean="0"/>
              <a:t>12/04/2019</a:t>
            </a:fld>
            <a:endParaRPr lang="en-AU"/>
          </a:p>
        </p:txBody>
      </p:sp>
      <p:sp>
        <p:nvSpPr>
          <p:cNvPr id="4" name="Slide Image Placeholder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5629"/>
            <a:ext cx="5438775" cy="44679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9671"/>
            <a:ext cx="2946400" cy="49696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671"/>
            <a:ext cx="2946400" cy="496966"/>
          </a:xfrm>
          <a:prstGeom prst="rect">
            <a:avLst/>
          </a:prstGeom>
        </p:spPr>
        <p:txBody>
          <a:bodyPr vert="horz" lIns="91440" tIns="45720" rIns="91440" bIns="45720" rtlCol="0" anchor="b"/>
          <a:lstStyle>
            <a:lvl1pPr algn="r">
              <a:defRPr sz="1200"/>
            </a:lvl1pPr>
          </a:lstStyle>
          <a:p>
            <a:fld id="{41000A62-ED68-40DA-98B0-330B8B1A63FA}" type="slidenum">
              <a:rPr lang="en-AU" smtClean="0"/>
              <a:t>‹#›</a:t>
            </a:fld>
            <a:endParaRPr lang="en-AU"/>
          </a:p>
        </p:txBody>
      </p:sp>
    </p:spTree>
    <p:extLst>
      <p:ext uri="{BB962C8B-B14F-4D97-AF65-F5344CB8AC3E}">
        <p14:creationId xmlns:p14="http://schemas.microsoft.com/office/powerpoint/2010/main" val="2604238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1000A62-ED68-40DA-98B0-330B8B1A63FA}" type="slidenum">
              <a:rPr lang="en-AU" smtClean="0"/>
              <a:t>2</a:t>
            </a:fld>
            <a:endParaRPr lang="en-AU"/>
          </a:p>
        </p:txBody>
      </p:sp>
    </p:spTree>
    <p:extLst>
      <p:ext uri="{BB962C8B-B14F-4D97-AF65-F5344CB8AC3E}">
        <p14:creationId xmlns:p14="http://schemas.microsoft.com/office/powerpoint/2010/main" val="278467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152400" y="1"/>
            <a:ext cx="2833688" cy="9144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304755" y="1219202"/>
            <a:ext cx="5210345" cy="4651021"/>
          </a:xfrm>
        </p:spPr>
        <p:txBody>
          <a:bodyPr anchor="b">
            <a:normAutofit/>
          </a:bodyPr>
          <a:lstStyle>
            <a:lvl1pPr algn="r">
              <a:defRPr sz="4050">
                <a:effectLst/>
              </a:defRPr>
            </a:lvl1pPr>
          </a:lstStyle>
          <a:p>
            <a:r>
              <a:rPr lang="en-US"/>
              <a:t>Click to edit Master title style</a:t>
            </a:r>
            <a:endParaRPr lang="en-US" dirty="0"/>
          </a:p>
        </p:txBody>
      </p:sp>
      <p:sp>
        <p:nvSpPr>
          <p:cNvPr id="3" name="Subtitle 2"/>
          <p:cNvSpPr>
            <a:spLocks noGrp="1"/>
          </p:cNvSpPr>
          <p:nvPr>
            <p:ph type="subTitle" idx="1"/>
          </p:nvPr>
        </p:nvSpPr>
        <p:spPr>
          <a:xfrm>
            <a:off x="2193179" y="5870222"/>
            <a:ext cx="4321922" cy="1819375"/>
          </a:xfrm>
        </p:spPr>
        <p:txBody>
          <a:bodyPr anchor="t">
            <a:normAutofit/>
          </a:bodyPr>
          <a:lstStyle>
            <a:lvl1pPr marL="0" indent="0" algn="r">
              <a:buNone/>
              <a:defRPr sz="135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494330" y="8156449"/>
            <a:ext cx="643105" cy="486833"/>
          </a:xfrm>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a:xfrm>
            <a:off x="2717800" y="8156449"/>
            <a:ext cx="2707079" cy="486833"/>
          </a:xfrm>
        </p:spPr>
        <p:txBody>
          <a:bodyPr/>
          <a:lstStyle/>
          <a:p>
            <a:endParaRPr lang="en-AU"/>
          </a:p>
        </p:txBody>
      </p:sp>
      <p:sp>
        <p:nvSpPr>
          <p:cNvPr id="6" name="Slide Number Placeholder 5"/>
          <p:cNvSpPr>
            <a:spLocks noGrp="1"/>
          </p:cNvSpPr>
          <p:nvPr>
            <p:ph type="sldNum" sz="quarter" idx="12"/>
          </p:nvPr>
        </p:nvSpPr>
        <p:spPr>
          <a:xfrm>
            <a:off x="6206490" y="8156449"/>
            <a:ext cx="308610" cy="486833"/>
          </a:xfrm>
        </p:spPr>
        <p:txBody>
          <a:bodyPr/>
          <a:lstStyle/>
          <a:p>
            <a:fld id="{800E33CF-B6C2-4E38-9E90-B26B8BD13A18}" type="slidenum">
              <a:rPr lang="en-AU" smtClean="0"/>
              <a:t>‹#›</a:t>
            </a:fld>
            <a:endParaRPr lang="en-AU"/>
          </a:p>
        </p:txBody>
      </p:sp>
      <p:sp>
        <p:nvSpPr>
          <p:cNvPr id="23" name="Freeform 12"/>
          <p:cNvSpPr/>
          <p:nvPr/>
        </p:nvSpPr>
        <p:spPr bwMode="auto">
          <a:xfrm>
            <a:off x="152400" y="5029200"/>
            <a:ext cx="271463" cy="120651"/>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420291" y="5156201"/>
            <a:ext cx="46435" cy="107951"/>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859827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3" y="6310487"/>
            <a:ext cx="5636993" cy="755651"/>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42482" y="1242816"/>
            <a:ext cx="4628299" cy="4219968"/>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35143" y="7066137"/>
            <a:ext cx="5636993" cy="658283"/>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1FB91406-AE7D-4AE8-846D-A139839980E3}" type="datetimeFigureOut">
              <a:rPr lang="en-AU" smtClean="0"/>
              <a:t>12/04/2019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377969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4" y="914400"/>
            <a:ext cx="5636993" cy="4064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835143" y="5791200"/>
            <a:ext cx="5636994" cy="19304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476469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727066" y="1150698"/>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3759199"/>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14402"/>
            <a:ext cx="5230586" cy="36575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98676" y="4571999"/>
            <a:ext cx="4973346" cy="508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835143" y="5791200"/>
            <a:ext cx="5636993" cy="19304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424241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5144" y="4411441"/>
            <a:ext cx="5636992" cy="19584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835143" y="6369841"/>
            <a:ext cx="5636993" cy="11472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203029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727066" y="1150698"/>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6129148" y="3759199"/>
            <a:ext cx="342989"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070056" y="914402"/>
            <a:ext cx="5230586" cy="36575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35144" y="5181600"/>
            <a:ext cx="5636993" cy="1185333"/>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835143" y="6366933"/>
            <a:ext cx="5636993" cy="1354667"/>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087612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35144" y="914402"/>
            <a:ext cx="5636993" cy="3636433"/>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835143" y="4673600"/>
            <a:ext cx="5636994" cy="11176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835143" y="5791200"/>
            <a:ext cx="5636994" cy="19304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080520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1952894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76045" y="914400"/>
            <a:ext cx="996092" cy="6807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5143" y="914400"/>
            <a:ext cx="4512280" cy="68072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14140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609601"/>
            <a:ext cx="5778500" cy="2641600"/>
          </a:xfrm>
        </p:spPr>
        <p:txBody>
          <a:bodyPr/>
          <a:lstStyle/>
          <a:p>
            <a:r>
              <a:rPr lang="en-US"/>
              <a:t>Click to edit Master title style</a:t>
            </a:r>
            <a:endParaRPr lang="en-US" dirty="0"/>
          </a:p>
        </p:txBody>
      </p:sp>
      <p:sp>
        <p:nvSpPr>
          <p:cNvPr id="3" name="Content Placeholder 2"/>
          <p:cNvSpPr>
            <a:spLocks noGrp="1"/>
          </p:cNvSpPr>
          <p:nvPr>
            <p:ph idx="1"/>
          </p:nvPr>
        </p:nvSpPr>
        <p:spPr>
          <a:xfrm>
            <a:off x="736600" y="3556000"/>
            <a:ext cx="5778500" cy="444375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08247" y="8144232"/>
            <a:ext cx="643105" cy="486833"/>
          </a:xfrm>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a:xfrm>
            <a:off x="1479486" y="8144232"/>
            <a:ext cx="3985888" cy="486833"/>
          </a:xfrm>
        </p:spPr>
        <p:txBody>
          <a:bodyPr/>
          <a:lstStyle/>
          <a:p>
            <a:endParaRPr lang="en-AU"/>
          </a:p>
        </p:txBody>
      </p:sp>
      <p:sp>
        <p:nvSpPr>
          <p:cNvPr id="6" name="Slide Number Placeholder 5"/>
          <p:cNvSpPr>
            <a:spLocks noGrp="1"/>
          </p:cNvSpPr>
          <p:nvPr>
            <p:ph type="sldNum" sz="quarter" idx="12"/>
          </p:nvPr>
        </p:nvSpPr>
        <p:spPr>
          <a:xfrm>
            <a:off x="6194226" y="8144232"/>
            <a:ext cx="320875" cy="486833"/>
          </a:xfrm>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63266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0247" y="3555998"/>
            <a:ext cx="5024854" cy="3146761"/>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490248" y="6702760"/>
            <a:ext cx="5024852" cy="11472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FB91406-AE7D-4AE8-846D-A139839980E3}" type="datetimeFigureOut">
              <a:rPr lang="en-AU" smtClean="0"/>
              <a:t>12/04/2019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6204988" y="8154761"/>
            <a:ext cx="310112" cy="486833"/>
          </a:xfrm>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989130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914402"/>
            <a:ext cx="5778500" cy="23367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36600" y="3556000"/>
            <a:ext cx="2804922" cy="449156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10178" y="3556000"/>
            <a:ext cx="2804922" cy="4462432"/>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B91406-AE7D-4AE8-846D-A139839980E3}" type="datetimeFigureOut">
              <a:rPr lang="en-AU" smtClean="0"/>
              <a:t>12/04/2019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135180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97111" y="3544711"/>
            <a:ext cx="2592218" cy="768349"/>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5142" y="4447115"/>
            <a:ext cx="2754186" cy="355367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71282" y="3556000"/>
            <a:ext cx="2600855" cy="768349"/>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717950" y="4447115"/>
            <a:ext cx="2754186" cy="355367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B91406-AE7D-4AE8-846D-A139839980E3}" type="datetimeFigureOut">
              <a:rPr lang="en-AU" smtClean="0"/>
              <a:t>12/04/2019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373116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B91406-AE7D-4AE8-846D-A139839980E3}" type="datetimeFigureOut">
              <a:rPr lang="en-AU" smtClean="0"/>
              <a:t>12/04/2019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6323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91406-AE7D-4AE8-846D-A139839980E3}" type="datetimeFigureOut">
              <a:rPr lang="en-AU" smtClean="0"/>
              <a:t>12/04/2019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89852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5143" y="2133600"/>
            <a:ext cx="1996901" cy="18288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2960665" y="914401"/>
            <a:ext cx="3511472" cy="68072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5143" y="3962400"/>
            <a:ext cx="1996901" cy="2438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1FB91406-AE7D-4AE8-846D-A139839980E3}" type="datetimeFigureOut">
              <a:rPr lang="en-AU" smtClean="0"/>
              <a:t>12/04/2019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23090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50" y="2336799"/>
            <a:ext cx="3053009" cy="18288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4273122" y="1219200"/>
            <a:ext cx="1846028" cy="6096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34250" y="4165599"/>
            <a:ext cx="3053009" cy="24384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1FB91406-AE7D-4AE8-846D-A139839980E3}" type="datetimeFigureOut">
              <a:rPr lang="en-AU" smtClean="0"/>
              <a:t>12/04/2019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00E33CF-B6C2-4E38-9E90-B26B8BD13A18}" type="slidenum">
              <a:rPr lang="en-AU" smtClean="0"/>
              <a:t>‹#›</a:t>
            </a:fld>
            <a:endParaRPr lang="en-AU"/>
          </a:p>
        </p:txBody>
      </p:sp>
    </p:spTree>
    <p:extLst>
      <p:ext uri="{BB962C8B-B14F-4D97-AF65-F5344CB8AC3E}">
        <p14:creationId xmlns:p14="http://schemas.microsoft.com/office/powerpoint/2010/main" val="3121836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1"/>
            <a:ext cx="1599010" cy="9144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736600" y="609601"/>
            <a:ext cx="5778500" cy="26416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6600" y="3556001"/>
            <a:ext cx="5778500" cy="447599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19010" y="8154761"/>
            <a:ext cx="643105" cy="48683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1FB91406-AE7D-4AE8-846D-A139839980E3}" type="datetimeFigureOut">
              <a:rPr lang="en-AU" smtClean="0"/>
              <a:t>12/04/2019</a:t>
            </a:fld>
            <a:endParaRPr lang="en-AU"/>
          </a:p>
        </p:txBody>
      </p:sp>
      <p:sp>
        <p:nvSpPr>
          <p:cNvPr id="5" name="Footer Placeholder 4"/>
          <p:cNvSpPr>
            <a:spLocks noGrp="1"/>
          </p:cNvSpPr>
          <p:nvPr>
            <p:ph type="ftr" sz="quarter" idx="3"/>
          </p:nvPr>
        </p:nvSpPr>
        <p:spPr>
          <a:xfrm>
            <a:off x="1490248" y="8154761"/>
            <a:ext cx="3985888" cy="486833"/>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6204988" y="8154761"/>
            <a:ext cx="310112" cy="486833"/>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800E33CF-B6C2-4E38-9E90-B26B8BD13A18}" type="slidenum">
              <a:rPr lang="en-AU" smtClean="0"/>
              <a:t>‹#›</a:t>
            </a:fld>
            <a:endParaRPr lang="en-AU"/>
          </a:p>
        </p:txBody>
      </p:sp>
    </p:spTree>
    <p:extLst>
      <p:ext uri="{BB962C8B-B14F-4D97-AF65-F5344CB8AC3E}">
        <p14:creationId xmlns:p14="http://schemas.microsoft.com/office/powerpoint/2010/main" val="297438282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package" Target="../embeddings/Microsoft_Excel_Worksheet.xlsx"/><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85063" y="254231"/>
            <a:ext cx="1245865" cy="1245865"/>
          </a:xfrm>
          <a:prstGeom prst="rect">
            <a:avLst/>
          </a:prstGeom>
        </p:spPr>
      </p:pic>
      <p:sp>
        <p:nvSpPr>
          <p:cNvPr id="11" name="Rectangle 10"/>
          <p:cNvSpPr/>
          <p:nvPr/>
        </p:nvSpPr>
        <p:spPr>
          <a:xfrm>
            <a:off x="2204995" y="207018"/>
            <a:ext cx="4653005" cy="1323439"/>
          </a:xfrm>
          <a:prstGeom prst="rect">
            <a:avLst/>
          </a:prstGeom>
          <a:noFill/>
        </p:spPr>
        <p:txBody>
          <a:bodyPr wrap="none" lIns="91440" tIns="45720" rIns="91440" bIns="45720">
            <a:spAutoFit/>
          </a:bodyPr>
          <a:lstStyle/>
          <a:p>
            <a:pPr algn="ctr"/>
            <a:r>
              <a:rPr lang="en-US" sz="4000" b="1" cap="none" spc="0" dirty="0">
                <a:ln w="0"/>
                <a:solidFill>
                  <a:schemeClr val="accent1"/>
                </a:solidFill>
                <a:effectLst>
                  <a:outerShdw blurRad="38100" dist="25400" dir="5400000" algn="ctr" rotWithShape="0">
                    <a:srgbClr val="6E747A">
                      <a:alpha val="43000"/>
                    </a:srgbClr>
                  </a:outerShdw>
                </a:effectLst>
              </a:rPr>
              <a:t>Women’s Rose</a:t>
            </a:r>
          </a:p>
          <a:p>
            <a:pPr algn="ctr"/>
            <a:r>
              <a:rPr lang="en-US" sz="4000" b="1" dirty="0">
                <a:ln w="0"/>
                <a:solidFill>
                  <a:schemeClr val="accent1"/>
                </a:solidFill>
                <a:effectLst>
                  <a:outerShdw blurRad="38100" dist="25400" dir="5400000" algn="ctr" rotWithShape="0">
                    <a:srgbClr val="6E747A">
                      <a:alpha val="43000"/>
                    </a:srgbClr>
                  </a:outerShdw>
                </a:effectLst>
              </a:rPr>
              <a:t>Cottage Charity Day</a:t>
            </a:r>
            <a:endParaRPr lang="en-US" sz="4000" b="1" cap="none" spc="0" dirty="0">
              <a:ln w="0"/>
              <a:solidFill>
                <a:schemeClr val="accent1"/>
              </a:solidFill>
              <a:effectLst>
                <a:outerShdw blurRad="38100" dist="25400" dir="5400000" algn="ctr" rotWithShape="0">
                  <a:srgbClr val="6E747A">
                    <a:alpha val="43000"/>
                  </a:srgbClr>
                </a:outerShdw>
              </a:effectLst>
            </a:endParaRPr>
          </a:p>
        </p:txBody>
      </p:sp>
      <p:pic>
        <p:nvPicPr>
          <p:cNvPr id="12" name="Picture 11"/>
          <p:cNvPicPr>
            <a:picLocks noChangeAspect="1"/>
          </p:cNvPicPr>
          <p:nvPr/>
        </p:nvPicPr>
        <p:blipFill>
          <a:blip r:embed="rId3"/>
          <a:stretch>
            <a:fillRect/>
          </a:stretch>
        </p:blipFill>
        <p:spPr>
          <a:xfrm>
            <a:off x="5213684" y="7754321"/>
            <a:ext cx="1644316" cy="1191158"/>
          </a:xfrm>
          <a:prstGeom prst="rect">
            <a:avLst/>
          </a:prstGeom>
        </p:spPr>
      </p:pic>
      <p:sp>
        <p:nvSpPr>
          <p:cNvPr id="13" name="Rectangle 12"/>
          <p:cNvSpPr/>
          <p:nvPr/>
        </p:nvSpPr>
        <p:spPr>
          <a:xfrm>
            <a:off x="94791" y="1837734"/>
            <a:ext cx="7029909" cy="584775"/>
          </a:xfrm>
          <a:prstGeom prst="rect">
            <a:avLst/>
          </a:prstGeom>
          <a:noFill/>
        </p:spPr>
        <p:txBody>
          <a:bodyPr wrap="square" lIns="91440" tIns="45720" rIns="91440" bIns="45720">
            <a:spAutoFit/>
          </a:bodyPr>
          <a:lstStyle/>
          <a:p>
            <a:pPr algn="ctr"/>
            <a:r>
              <a:rPr lang="en-US"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Thursday 30</a:t>
            </a:r>
            <a:r>
              <a:rPr lang="en-US" sz="3200" b="1" baseline="30000" dirty="0">
                <a:ln w="9525">
                  <a:solidFill>
                    <a:schemeClr val="bg1"/>
                  </a:solidFill>
                  <a:prstDash val="solid"/>
                </a:ln>
                <a:effectLst>
                  <a:outerShdw blurRad="12700" dist="38100" dir="2700000" algn="tl" rotWithShape="0">
                    <a:schemeClr val="bg1">
                      <a:lumMod val="50000"/>
                    </a:schemeClr>
                  </a:outerShdw>
                </a:effectLst>
                <a:latin typeface="Arial Black" panose="020B0A04020102020204" pitchFamily="34" charset="0"/>
              </a:rPr>
              <a:t>th</a:t>
            </a:r>
            <a:r>
              <a:rPr lang="en-US"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 May 2019</a:t>
            </a:r>
          </a:p>
        </p:txBody>
      </p:sp>
      <p:pic>
        <p:nvPicPr>
          <p:cNvPr id="15" name="Picture 14"/>
          <p:cNvPicPr>
            <a:picLocks noChangeAspect="1"/>
          </p:cNvPicPr>
          <p:nvPr/>
        </p:nvPicPr>
        <p:blipFill>
          <a:blip r:embed="rId4"/>
          <a:stretch>
            <a:fillRect/>
          </a:stretch>
        </p:blipFill>
        <p:spPr>
          <a:xfrm>
            <a:off x="542385" y="3167453"/>
            <a:ext cx="585537" cy="795354"/>
          </a:xfrm>
          <a:prstGeom prst="rect">
            <a:avLst/>
          </a:prstGeom>
        </p:spPr>
      </p:pic>
      <p:sp>
        <p:nvSpPr>
          <p:cNvPr id="16" name="Rectangle 15"/>
          <p:cNvSpPr/>
          <p:nvPr/>
        </p:nvSpPr>
        <p:spPr>
          <a:xfrm>
            <a:off x="1225883" y="3296849"/>
            <a:ext cx="5402440" cy="461665"/>
          </a:xfrm>
          <a:prstGeom prst="rect">
            <a:avLst/>
          </a:prstGeom>
          <a:noFill/>
        </p:spPr>
        <p:txBody>
          <a:bodyPr wrap="none" lIns="91440" tIns="45720" rIns="91440" bIns="45720">
            <a:spAutoFit/>
          </a:bodyPr>
          <a:lstStyle/>
          <a:p>
            <a:pPr algn="ctr"/>
            <a:r>
              <a:rPr lang="en-US" sz="2400" b="1" cap="none" spc="0" dirty="0">
                <a:ln w="22225">
                  <a:solidFill>
                    <a:schemeClr val="accent2"/>
                  </a:solidFill>
                  <a:prstDash val="solid"/>
                </a:ln>
                <a:solidFill>
                  <a:schemeClr val="accent2">
                    <a:lumMod val="40000"/>
                    <a:lumOff val="60000"/>
                  </a:schemeClr>
                </a:solidFill>
                <a:effectLst/>
              </a:rPr>
              <a:t>Wear Purple to Support “Rose Cottage”</a:t>
            </a:r>
          </a:p>
        </p:txBody>
      </p:sp>
      <p:sp>
        <p:nvSpPr>
          <p:cNvPr id="17" name="Rectangle 16"/>
          <p:cNvSpPr/>
          <p:nvPr/>
        </p:nvSpPr>
        <p:spPr>
          <a:xfrm>
            <a:off x="511587" y="2573055"/>
            <a:ext cx="6150210" cy="46166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solidFill>
                  <a:schemeClr val="accent3"/>
                </a:solidFill>
                <a:effectLst/>
              </a:rPr>
              <a:t>Supporting Northern Women’s Health Centre</a:t>
            </a:r>
          </a:p>
        </p:txBody>
      </p:sp>
      <p:sp>
        <p:nvSpPr>
          <p:cNvPr id="18" name="Rectangle 17"/>
          <p:cNvSpPr/>
          <p:nvPr/>
        </p:nvSpPr>
        <p:spPr>
          <a:xfrm>
            <a:off x="1507996" y="7338381"/>
            <a:ext cx="4055812" cy="1815882"/>
          </a:xfrm>
          <a:prstGeom prst="rect">
            <a:avLst/>
          </a:prstGeom>
          <a:noFill/>
        </p:spPr>
        <p:txBody>
          <a:bodyPr wrap="square" lIns="91440" tIns="45720" rIns="91440" bIns="45720">
            <a:spAutoFit/>
          </a:bodyPr>
          <a:lstStyle/>
          <a:p>
            <a:pPr algn="ctr"/>
            <a:r>
              <a:rPr lang="en-US" sz="2400" b="1" cap="none" spc="0" dirty="0">
                <a:ln w="0"/>
                <a:solidFill>
                  <a:schemeClr val="tx1"/>
                </a:solidFill>
                <a:effectLst>
                  <a:outerShdw blurRad="38100" dist="19050" dir="2700000" algn="tl" rotWithShape="0">
                    <a:schemeClr val="dk1">
                      <a:alpha val="40000"/>
                    </a:schemeClr>
                  </a:outerShdw>
                </a:effectLst>
              </a:rPr>
              <a:t>ENTRIES CLOSE </a:t>
            </a:r>
          </a:p>
          <a:p>
            <a:pPr algn="ctr"/>
            <a:r>
              <a:rPr lang="en-US" sz="2400" b="1" cap="none" spc="0" dirty="0">
                <a:ln w="0"/>
                <a:solidFill>
                  <a:schemeClr val="tx1"/>
                </a:solidFill>
                <a:effectLst>
                  <a:outerShdw blurRad="38100" dist="19050" dir="2700000" algn="tl" rotWithShape="0">
                    <a:schemeClr val="dk1">
                      <a:alpha val="40000"/>
                    </a:schemeClr>
                  </a:outerShdw>
                </a:effectLst>
              </a:rPr>
              <a:t>16</a:t>
            </a:r>
            <a:r>
              <a:rPr lang="en-US" sz="2400" b="1" cap="none" spc="0" baseline="30000" dirty="0">
                <a:ln w="0"/>
                <a:solidFill>
                  <a:schemeClr val="tx1"/>
                </a:solidFill>
                <a:effectLst>
                  <a:outerShdw blurRad="38100" dist="19050" dir="2700000" algn="tl" rotWithShape="0">
                    <a:schemeClr val="dk1">
                      <a:alpha val="40000"/>
                    </a:schemeClr>
                  </a:outerShdw>
                </a:effectLst>
              </a:rPr>
              <a:t>th</a:t>
            </a:r>
            <a:r>
              <a:rPr lang="en-US" sz="2400" b="1" cap="none" spc="0" dirty="0">
                <a:ln w="0"/>
                <a:solidFill>
                  <a:schemeClr val="tx1"/>
                </a:solidFill>
                <a:effectLst>
                  <a:outerShdw blurRad="38100" dist="19050" dir="2700000" algn="tl" rotWithShape="0">
                    <a:schemeClr val="dk1">
                      <a:alpha val="40000"/>
                    </a:schemeClr>
                  </a:outerShdw>
                </a:effectLst>
              </a:rPr>
              <a:t> May 2019</a:t>
            </a:r>
          </a:p>
          <a:p>
            <a:pPr algn="ctr"/>
            <a:r>
              <a:rPr lang="en-US" sz="1600" b="0" cap="none" spc="0" dirty="0">
                <a:ln w="0"/>
                <a:solidFill>
                  <a:schemeClr val="tx1"/>
                </a:solidFill>
                <a:effectLst>
                  <a:outerShdw blurRad="38100" dist="19050" dir="2700000" algn="tl" rotWithShape="0">
                    <a:schemeClr val="dk1">
                      <a:alpha val="40000"/>
                    </a:schemeClr>
                  </a:outerShdw>
                </a:effectLst>
              </a:rPr>
              <a:t>Forward Entry Forms to – </a:t>
            </a:r>
          </a:p>
          <a:p>
            <a:pPr algn="ctr"/>
            <a:r>
              <a:rPr lang="en-US" sz="1600" dirty="0">
                <a:ln w="0"/>
                <a:effectLst>
                  <a:outerShdw blurRad="38100" dist="19050" dir="2700000" algn="tl" rotWithShape="0">
                    <a:schemeClr val="dk1">
                      <a:alpha val="40000"/>
                    </a:schemeClr>
                  </a:outerShdw>
                </a:effectLst>
              </a:rPr>
              <a:t>The Secretary </a:t>
            </a:r>
            <a:r>
              <a:rPr lang="en-US" sz="1600" dirty="0" err="1">
                <a:ln w="0"/>
                <a:effectLst>
                  <a:outerShdw blurRad="38100" dist="19050" dir="2700000" algn="tl" rotWithShape="0">
                    <a:schemeClr val="dk1">
                      <a:alpha val="40000"/>
                    </a:schemeClr>
                  </a:outerShdw>
                </a:effectLst>
              </a:rPr>
              <a:t>Wyong</a:t>
            </a:r>
            <a:r>
              <a:rPr lang="en-US" sz="1600" dirty="0">
                <a:ln w="0"/>
                <a:effectLst>
                  <a:outerShdw blurRad="38100" dist="19050" dir="2700000" algn="tl" rotWithShape="0">
                    <a:schemeClr val="dk1">
                      <a:alpha val="40000"/>
                    </a:schemeClr>
                  </a:outerShdw>
                </a:effectLst>
              </a:rPr>
              <a:t> Women’s Golf</a:t>
            </a:r>
          </a:p>
          <a:p>
            <a:pPr algn="ctr"/>
            <a:r>
              <a:rPr lang="en-US" sz="1600" b="0" cap="none" spc="0" dirty="0">
                <a:ln w="0"/>
                <a:solidFill>
                  <a:schemeClr val="tx1"/>
                </a:solidFill>
                <a:effectLst>
                  <a:outerShdw blurRad="38100" dist="19050" dir="2700000" algn="tl" rotWithShape="0">
                    <a:schemeClr val="dk1">
                      <a:alpha val="40000"/>
                    </a:schemeClr>
                  </a:outerShdw>
                </a:effectLst>
              </a:rPr>
              <a:t>319 Pacific Highway</a:t>
            </a:r>
          </a:p>
          <a:p>
            <a:pPr algn="ctr"/>
            <a:r>
              <a:rPr lang="en-US" sz="1600" dirty="0">
                <a:ln w="0"/>
                <a:effectLst>
                  <a:outerShdw blurRad="38100" dist="19050" dir="2700000" algn="tl" rotWithShape="0">
                    <a:schemeClr val="dk1">
                      <a:alpha val="40000"/>
                    </a:schemeClr>
                  </a:outerShdw>
                </a:effectLst>
              </a:rPr>
              <a:t>WYONG NSW 2259</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20" name="TextBox 19"/>
          <p:cNvSpPr txBox="1"/>
          <p:nvPr/>
        </p:nvSpPr>
        <p:spPr>
          <a:xfrm>
            <a:off x="523698" y="3868814"/>
            <a:ext cx="6038003" cy="1200329"/>
          </a:xfrm>
          <a:prstGeom prst="rect">
            <a:avLst/>
          </a:prstGeom>
          <a:noFill/>
        </p:spPr>
        <p:txBody>
          <a:bodyPr wrap="square" rtlCol="0">
            <a:spAutoFit/>
          </a:bodyPr>
          <a:lstStyle/>
          <a:p>
            <a:pPr algn="ctr"/>
            <a:r>
              <a:rPr lang="en-AU" sz="2400" b="1" dirty="0">
                <a:solidFill>
                  <a:schemeClr val="accent1">
                    <a:lumMod val="75000"/>
                  </a:schemeClr>
                </a:solidFill>
                <a:latin typeface="Arial" panose="020B0604020202020204" pitchFamily="34" charset="0"/>
                <a:cs typeface="Arial" panose="020B0604020202020204" pitchFamily="34" charset="0"/>
              </a:rPr>
              <a:t>4 person Team Stableford</a:t>
            </a:r>
          </a:p>
          <a:p>
            <a:pPr algn="ctr"/>
            <a:r>
              <a:rPr lang="en-AU" sz="2400" b="1" dirty="0">
                <a:solidFill>
                  <a:schemeClr val="accent1">
                    <a:lumMod val="75000"/>
                  </a:schemeClr>
                </a:solidFill>
                <a:latin typeface="Arial" panose="020B0604020202020204" pitchFamily="34" charset="0"/>
                <a:cs typeface="Arial" panose="020B0604020202020204" pitchFamily="34" charset="0"/>
              </a:rPr>
              <a:t>1 on Par 3, 2 on Par 4 &amp; 3 Par 5</a:t>
            </a:r>
          </a:p>
          <a:p>
            <a:pPr algn="ctr"/>
            <a:r>
              <a:rPr lang="en-AU" sz="2400" b="1" dirty="0">
                <a:solidFill>
                  <a:schemeClr val="accent1">
                    <a:lumMod val="75000"/>
                  </a:schemeClr>
                </a:solidFill>
                <a:latin typeface="Arial" panose="020B0604020202020204" pitchFamily="34" charset="0"/>
                <a:cs typeface="Arial" panose="020B0604020202020204" pitchFamily="34" charset="0"/>
              </a:rPr>
              <a:t>Straight Drives</a:t>
            </a:r>
            <a:r>
              <a:rPr lang="en-AU" sz="2400" b="1">
                <a:solidFill>
                  <a:schemeClr val="accent1">
                    <a:lumMod val="75000"/>
                  </a:schemeClr>
                </a:solidFill>
                <a:latin typeface="Arial" panose="020B0604020202020204" pitchFamily="34" charset="0"/>
                <a:cs typeface="Arial" panose="020B0604020202020204" pitchFamily="34" charset="0"/>
              </a:rPr>
              <a:t>, NTP’s</a:t>
            </a:r>
            <a:endParaRPr lang="en-AU" sz="2400" b="1" dirty="0">
              <a:solidFill>
                <a:schemeClr val="accent1">
                  <a:lumMod val="75000"/>
                </a:schemeClr>
              </a:solidFill>
              <a:latin typeface="Arial" panose="020B0604020202020204" pitchFamily="34" charset="0"/>
              <a:cs typeface="Arial" panose="020B0604020202020204" pitchFamily="34" charset="0"/>
            </a:endParaRPr>
          </a:p>
        </p:txBody>
      </p:sp>
      <p:sp>
        <p:nvSpPr>
          <p:cNvPr id="22" name="Rectangle 21"/>
          <p:cNvSpPr/>
          <p:nvPr/>
        </p:nvSpPr>
        <p:spPr>
          <a:xfrm>
            <a:off x="560571" y="5149341"/>
            <a:ext cx="5950668" cy="52322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cap="none" spc="0" dirty="0">
                <a:ln/>
                <a:solidFill>
                  <a:schemeClr val="accent3"/>
                </a:solidFill>
                <a:effectLst/>
              </a:rPr>
              <a:t>Entry Fee $30 includes Sausage Sizzle</a:t>
            </a:r>
          </a:p>
        </p:txBody>
      </p:sp>
      <p:sp>
        <p:nvSpPr>
          <p:cNvPr id="23" name="TextBox 22"/>
          <p:cNvSpPr txBox="1"/>
          <p:nvPr/>
        </p:nvSpPr>
        <p:spPr>
          <a:xfrm>
            <a:off x="628843" y="5851985"/>
            <a:ext cx="6094730" cy="1277273"/>
          </a:xfrm>
          <a:prstGeom prst="rect">
            <a:avLst/>
          </a:prstGeom>
          <a:noFill/>
        </p:spPr>
        <p:txBody>
          <a:bodyPr wrap="square" rtlCol="0">
            <a:spAutoFit/>
          </a:bodyPr>
          <a:lstStyle/>
          <a:p>
            <a:pPr algn="ctr"/>
            <a:r>
              <a:rPr lang="en-AU" sz="3300" b="1" dirty="0">
                <a:solidFill>
                  <a:schemeClr val="accent1">
                    <a:lumMod val="75000"/>
                  </a:schemeClr>
                </a:solidFill>
                <a:latin typeface="Arial" panose="020B0604020202020204" pitchFamily="34" charset="0"/>
                <a:cs typeface="Arial" panose="020B0604020202020204" pitchFamily="34" charset="0"/>
              </a:rPr>
              <a:t>8:30AM SHOTGUN START</a:t>
            </a:r>
          </a:p>
          <a:p>
            <a:pPr algn="ctr"/>
            <a:r>
              <a:rPr lang="en-AU" sz="2400" b="1" dirty="0">
                <a:solidFill>
                  <a:schemeClr val="accent1">
                    <a:lumMod val="75000"/>
                  </a:schemeClr>
                </a:solidFill>
                <a:latin typeface="Arial" panose="020B0604020202020204" pitchFamily="34" charset="0"/>
                <a:cs typeface="Arial" panose="020B0604020202020204" pitchFamily="34" charset="0"/>
              </a:rPr>
              <a:t>Morning Tea From 7AM</a:t>
            </a:r>
          </a:p>
          <a:p>
            <a:pPr algn="ctr"/>
            <a:r>
              <a:rPr lang="en-AU" b="1" dirty="0">
                <a:solidFill>
                  <a:schemeClr val="accent1">
                    <a:lumMod val="75000"/>
                  </a:schemeClr>
                </a:solidFill>
                <a:latin typeface="Arial" panose="020B0604020202020204" pitchFamily="34" charset="0"/>
                <a:cs typeface="Arial" panose="020B0604020202020204" pitchFamily="34" charset="0"/>
              </a:rPr>
              <a:t>Limited Field – First in best dressed</a:t>
            </a:r>
          </a:p>
        </p:txBody>
      </p:sp>
      <p:pic>
        <p:nvPicPr>
          <p:cNvPr id="25" name="Picture 24"/>
          <p:cNvPicPr>
            <a:picLocks noChangeAspect="1"/>
          </p:cNvPicPr>
          <p:nvPr/>
        </p:nvPicPr>
        <p:blipFill>
          <a:blip r:embed="rId5"/>
          <a:stretch>
            <a:fillRect/>
          </a:stretch>
        </p:blipFill>
        <p:spPr>
          <a:xfrm flipV="1">
            <a:off x="926148" y="7370237"/>
            <a:ext cx="805822" cy="768167"/>
          </a:xfrm>
          <a:prstGeom prst="rect">
            <a:avLst/>
          </a:prstGeom>
        </p:spPr>
      </p:pic>
      <p:pic>
        <p:nvPicPr>
          <p:cNvPr id="27" name="Picture 26"/>
          <p:cNvPicPr>
            <a:picLocks noChangeAspect="1"/>
          </p:cNvPicPr>
          <p:nvPr/>
        </p:nvPicPr>
        <p:blipFill>
          <a:blip r:embed="rId6"/>
          <a:stretch>
            <a:fillRect/>
          </a:stretch>
        </p:blipFill>
        <p:spPr>
          <a:xfrm>
            <a:off x="6047435" y="3806276"/>
            <a:ext cx="614362" cy="1408201"/>
          </a:xfrm>
          <a:prstGeom prst="rect">
            <a:avLst/>
          </a:prstGeom>
        </p:spPr>
      </p:pic>
    </p:spTree>
    <p:extLst>
      <p:ext uri="{BB962C8B-B14F-4D97-AF65-F5344CB8AC3E}">
        <p14:creationId xmlns:p14="http://schemas.microsoft.com/office/powerpoint/2010/main" val="2703211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0277" y="6329644"/>
            <a:ext cx="6237481" cy="1838965"/>
          </a:xfrm>
          <a:prstGeom prst="rect">
            <a:avLst/>
          </a:prstGeom>
        </p:spPr>
        <p:txBody>
          <a:bodyPr wrap="square">
            <a:spAutoFit/>
          </a:bodyPr>
          <a:lstStyle/>
          <a:p>
            <a:pPr algn="ctr"/>
            <a:r>
              <a:rPr lang="en-US" sz="1050" b="1" u="sng" dirty="0">
                <a:ln w="0"/>
                <a:effectLst>
                  <a:outerShdw blurRad="38100" dist="19050" dir="2700000" algn="tl" rotWithShape="0">
                    <a:schemeClr val="dk1">
                      <a:alpha val="40000"/>
                    </a:schemeClr>
                  </a:outerShdw>
                </a:effectLst>
              </a:rPr>
              <a:t>Conditions of Play</a:t>
            </a:r>
          </a:p>
          <a:p>
            <a:r>
              <a:rPr lang="en-US" sz="1050" i="1" dirty="0">
                <a:ln w="0"/>
                <a:effectLst>
                  <a:outerShdw blurRad="38100" dist="19050" dir="2700000" algn="tl" rotWithShape="0">
                    <a:schemeClr val="dk1">
                      <a:alpha val="40000"/>
                    </a:schemeClr>
                  </a:outerShdw>
                </a:effectLst>
              </a:rPr>
              <a:t>The rules of Golf and the local rules of </a:t>
            </a:r>
            <a:r>
              <a:rPr lang="en-US" sz="1050" i="1" dirty="0" err="1">
                <a:ln w="0"/>
                <a:effectLst>
                  <a:outerShdw blurRad="38100" dist="19050" dir="2700000" algn="tl" rotWithShape="0">
                    <a:schemeClr val="dk1">
                      <a:alpha val="40000"/>
                    </a:schemeClr>
                  </a:outerShdw>
                </a:effectLst>
              </a:rPr>
              <a:t>Wyong</a:t>
            </a:r>
            <a:r>
              <a:rPr lang="en-US" sz="1050" i="1" dirty="0">
                <a:ln w="0"/>
                <a:effectLst>
                  <a:outerShdw blurRad="38100" dist="19050" dir="2700000" algn="tl" rotWithShape="0">
                    <a:schemeClr val="dk1">
                      <a:alpha val="40000"/>
                    </a:schemeClr>
                  </a:outerShdw>
                </a:effectLst>
              </a:rPr>
              <a:t> Women’s Golf shall be the rules of play. Program may be altered by the match committee. Golf NSW countback system will apply. No money to be refunded after the closing date. Late entries may be taken. </a:t>
            </a:r>
            <a:r>
              <a:rPr lang="en-US" sz="1050" i="1" dirty="0" err="1">
                <a:ln w="0"/>
                <a:effectLst>
                  <a:outerShdw blurRad="38100" dist="19050" dir="2700000" algn="tl" rotWithShape="0">
                    <a:schemeClr val="dk1">
                      <a:alpha val="40000"/>
                    </a:schemeClr>
                  </a:outerShdw>
                </a:effectLst>
              </a:rPr>
              <a:t>Motorised</a:t>
            </a:r>
            <a:r>
              <a:rPr lang="en-US" sz="1050" i="1" dirty="0">
                <a:ln w="0"/>
                <a:effectLst>
                  <a:outerShdw blurRad="38100" dist="19050" dir="2700000" algn="tl" rotWithShape="0">
                    <a:schemeClr val="dk1">
                      <a:alpha val="40000"/>
                    </a:schemeClr>
                  </a:outerShdw>
                </a:effectLst>
              </a:rPr>
              <a:t> transport permitted. Buggies must have wide wheels. In the event of a dispute, match committee’s decision is final.</a:t>
            </a:r>
          </a:p>
          <a:p>
            <a:endParaRPr lang="en-US" sz="1400" i="1" dirty="0">
              <a:ln w="0"/>
            </a:endParaRPr>
          </a:p>
          <a:p>
            <a:r>
              <a:rPr lang="en-US" sz="1100" i="1" dirty="0">
                <a:ln w="0"/>
              </a:rPr>
              <a:t>	</a:t>
            </a:r>
            <a:endParaRPr lang="en-US" dirty="0">
              <a:ln w="0"/>
              <a:effectLst>
                <a:outerShdw blurRad="38100" dist="19050" dir="2700000" algn="tl" rotWithShape="0">
                  <a:schemeClr val="dk1">
                    <a:alpha val="40000"/>
                  </a:schemeClr>
                </a:outerShdw>
              </a:effectLst>
            </a:endParaRPr>
          </a:p>
          <a:p>
            <a:pPr algn="ctr"/>
            <a:endParaRPr lang="en-US" dirty="0">
              <a:ln w="0"/>
              <a:effectLst>
                <a:outerShdw blurRad="38100" dist="19050" dir="2700000" algn="tl" rotWithShape="0">
                  <a:schemeClr val="dk1">
                    <a:alpha val="40000"/>
                  </a:schemeClr>
                </a:outerShdw>
              </a:effectLst>
            </a:endParaRPr>
          </a:p>
          <a:p>
            <a:pPr algn="ctr"/>
            <a:endParaRPr lang="en-US" dirty="0">
              <a:ln w="0"/>
              <a:effectLst>
                <a:outerShdw blurRad="38100" dist="19050" dir="2700000" algn="tl" rotWithShape="0">
                  <a:schemeClr val="dk1">
                    <a:alpha val="40000"/>
                  </a:schemeClr>
                </a:outerShdw>
              </a:effectLst>
            </a:endParaRPr>
          </a:p>
        </p:txBody>
      </p:sp>
      <p:pic>
        <p:nvPicPr>
          <p:cNvPr id="8" name="Picture 7"/>
          <p:cNvPicPr>
            <a:picLocks noChangeAspect="1"/>
          </p:cNvPicPr>
          <p:nvPr/>
        </p:nvPicPr>
        <p:blipFill>
          <a:blip r:embed="rId4"/>
          <a:stretch>
            <a:fillRect/>
          </a:stretch>
        </p:blipFill>
        <p:spPr>
          <a:xfrm>
            <a:off x="996153" y="53533"/>
            <a:ext cx="1023686" cy="1023686"/>
          </a:xfrm>
          <a:prstGeom prst="rect">
            <a:avLst/>
          </a:prstGeom>
        </p:spPr>
      </p:pic>
      <p:sp>
        <p:nvSpPr>
          <p:cNvPr id="11" name="Rectangle 10"/>
          <p:cNvSpPr/>
          <p:nvPr/>
        </p:nvSpPr>
        <p:spPr>
          <a:xfrm>
            <a:off x="2710200" y="1"/>
            <a:ext cx="3765774" cy="1354217"/>
          </a:xfrm>
          <a:prstGeom prst="rect">
            <a:avLst/>
          </a:prstGeom>
          <a:noFill/>
        </p:spPr>
        <p:txBody>
          <a:bodyPr wrap="none" lIns="91440" tIns="45720" rIns="91440" bIns="45720">
            <a:spAutoFit/>
          </a:bodyPr>
          <a:lstStyle/>
          <a:p>
            <a:pPr algn="ctr"/>
            <a:r>
              <a:rPr lang="en-US" sz="3200" b="1" dirty="0">
                <a:ln w="0"/>
                <a:solidFill>
                  <a:schemeClr val="accent1"/>
                </a:solidFill>
                <a:effectLst>
                  <a:outerShdw blurRad="38100" dist="25400" dir="5400000" algn="ctr" rotWithShape="0">
                    <a:srgbClr val="6E747A">
                      <a:alpha val="43000"/>
                    </a:srgbClr>
                  </a:outerShdw>
                </a:effectLst>
              </a:rPr>
              <a:t>Women’s Rose</a:t>
            </a:r>
          </a:p>
          <a:p>
            <a:pPr algn="ctr"/>
            <a:r>
              <a:rPr lang="en-US" sz="3200" b="1" dirty="0">
                <a:ln w="0"/>
                <a:solidFill>
                  <a:schemeClr val="accent1"/>
                </a:solidFill>
                <a:effectLst>
                  <a:outerShdw blurRad="38100" dist="25400" dir="5400000" algn="ctr" rotWithShape="0">
                    <a:srgbClr val="6E747A">
                      <a:alpha val="43000"/>
                    </a:srgbClr>
                  </a:outerShdw>
                </a:effectLst>
              </a:rPr>
              <a:t>Cottage Charity Day</a:t>
            </a:r>
          </a:p>
          <a:p>
            <a:pPr algn="ctr"/>
            <a:r>
              <a:rPr lang="en-US" b="1" cap="none" spc="0" dirty="0">
                <a:ln w="0"/>
                <a:solidFill>
                  <a:schemeClr val="accent1"/>
                </a:solidFill>
                <a:effectLst>
                  <a:outerShdw blurRad="38100" dist="25400" dir="5400000" algn="ctr" rotWithShape="0">
                    <a:srgbClr val="6E747A">
                      <a:alpha val="43000"/>
                    </a:srgbClr>
                  </a:outerShdw>
                </a:effectLst>
              </a:rPr>
              <a:t>Thursday 30</a:t>
            </a:r>
            <a:r>
              <a:rPr lang="en-US" b="1" cap="none" spc="0" baseline="30000" dirty="0">
                <a:ln w="0"/>
                <a:solidFill>
                  <a:schemeClr val="accent1"/>
                </a:solidFill>
                <a:effectLst>
                  <a:outerShdw blurRad="38100" dist="25400" dir="5400000" algn="ctr" rotWithShape="0">
                    <a:srgbClr val="6E747A">
                      <a:alpha val="43000"/>
                    </a:srgbClr>
                  </a:outerShdw>
                </a:effectLst>
              </a:rPr>
              <a:t>th</a:t>
            </a:r>
            <a:r>
              <a:rPr lang="en-US" b="1" cap="none" spc="0" dirty="0">
                <a:ln w="0"/>
                <a:solidFill>
                  <a:schemeClr val="accent1"/>
                </a:solidFill>
                <a:effectLst>
                  <a:outerShdw blurRad="38100" dist="25400" dir="5400000" algn="ctr" rotWithShape="0">
                    <a:srgbClr val="6E747A">
                      <a:alpha val="43000"/>
                    </a:srgbClr>
                  </a:outerShdw>
                </a:effectLst>
              </a:rPr>
              <a:t> May 2019</a:t>
            </a:r>
            <a:endParaRPr lang="en-US" sz="1600" b="1" cap="none" spc="0" dirty="0">
              <a:ln w="0"/>
              <a:solidFill>
                <a:schemeClr val="accent1"/>
              </a:solidFill>
              <a:effectLst>
                <a:outerShdw blurRad="38100" dist="25400" dir="5400000" algn="ctr" rotWithShape="0">
                  <a:srgbClr val="6E747A">
                    <a:alpha val="43000"/>
                  </a:srgbClr>
                </a:outerShdw>
              </a:effectLst>
            </a:endParaRPr>
          </a:p>
        </p:txBody>
      </p:sp>
      <p:sp>
        <p:nvSpPr>
          <p:cNvPr id="18" name="Rectangle 17"/>
          <p:cNvSpPr/>
          <p:nvPr/>
        </p:nvSpPr>
        <p:spPr>
          <a:xfrm>
            <a:off x="4255477" y="7074369"/>
            <a:ext cx="2516539" cy="2031325"/>
          </a:xfrm>
          <a:prstGeom prst="rect">
            <a:avLst/>
          </a:prstGeom>
          <a:noFill/>
          <a:ln>
            <a:solidFill>
              <a:schemeClr val="accent2"/>
            </a:solidFill>
          </a:ln>
        </p:spPr>
        <p:txBody>
          <a:bodyPr wrap="square" lIns="91440" tIns="45720" rIns="91440" bIns="45720">
            <a:spAutoFit/>
          </a:bodyPr>
          <a:lstStyle/>
          <a:p>
            <a:pPr algn="ctr"/>
            <a:r>
              <a:rPr lang="en-US" sz="1600" b="1" cap="none" spc="0" dirty="0">
                <a:ln w="0"/>
                <a:solidFill>
                  <a:schemeClr val="tx1"/>
                </a:solidFill>
                <a:effectLst>
                  <a:outerShdw blurRad="38100" dist="19050" dir="2700000" algn="tl" rotWithShape="0">
                    <a:schemeClr val="dk1">
                      <a:alpha val="40000"/>
                    </a:schemeClr>
                  </a:outerShdw>
                </a:effectLst>
              </a:rPr>
              <a:t>ENTRIES CLOSE </a:t>
            </a:r>
          </a:p>
          <a:p>
            <a:pPr algn="ctr"/>
            <a:r>
              <a:rPr lang="en-US" sz="1600" b="1" cap="none" spc="0" dirty="0">
                <a:ln w="0"/>
                <a:solidFill>
                  <a:schemeClr val="tx1"/>
                </a:solidFill>
                <a:effectLst>
                  <a:outerShdw blurRad="38100" dist="19050" dir="2700000" algn="tl" rotWithShape="0">
                    <a:schemeClr val="dk1">
                      <a:alpha val="40000"/>
                    </a:schemeClr>
                  </a:outerShdw>
                </a:effectLst>
              </a:rPr>
              <a:t>16</a:t>
            </a:r>
            <a:r>
              <a:rPr lang="en-US" sz="1600" b="1" cap="none" spc="0" baseline="30000" dirty="0">
                <a:ln w="0"/>
                <a:solidFill>
                  <a:schemeClr val="tx1"/>
                </a:solidFill>
                <a:effectLst>
                  <a:outerShdw blurRad="38100" dist="19050" dir="2700000" algn="tl" rotWithShape="0">
                    <a:schemeClr val="dk1">
                      <a:alpha val="40000"/>
                    </a:schemeClr>
                  </a:outerShdw>
                </a:effectLst>
              </a:rPr>
              <a:t>th</a:t>
            </a:r>
            <a:r>
              <a:rPr lang="en-US" sz="1600" b="1" cap="none" spc="0" dirty="0">
                <a:ln w="0"/>
                <a:solidFill>
                  <a:schemeClr val="tx1"/>
                </a:solidFill>
                <a:effectLst>
                  <a:outerShdw blurRad="38100" dist="19050" dir="2700000" algn="tl" rotWithShape="0">
                    <a:schemeClr val="dk1">
                      <a:alpha val="40000"/>
                    </a:schemeClr>
                  </a:outerShdw>
                </a:effectLst>
              </a:rPr>
              <a:t> May 2019</a:t>
            </a:r>
          </a:p>
          <a:p>
            <a:pPr algn="ctr"/>
            <a:r>
              <a:rPr lang="en-US" sz="1100" b="0" cap="none" spc="0" dirty="0">
                <a:ln w="0"/>
                <a:solidFill>
                  <a:schemeClr val="tx1"/>
                </a:solidFill>
                <a:effectLst>
                  <a:outerShdw blurRad="38100" dist="19050" dir="2700000" algn="tl" rotWithShape="0">
                    <a:schemeClr val="dk1">
                      <a:alpha val="40000"/>
                    </a:schemeClr>
                  </a:outerShdw>
                </a:effectLst>
              </a:rPr>
              <a:t>Forward Entry Forms to – </a:t>
            </a:r>
          </a:p>
          <a:p>
            <a:r>
              <a:rPr lang="en-US" sz="1100" dirty="0">
                <a:ln w="0"/>
                <a:effectLst>
                  <a:outerShdw blurRad="38100" dist="19050" dir="2700000" algn="tl" rotWithShape="0">
                    <a:schemeClr val="dk1">
                      <a:alpha val="40000"/>
                    </a:schemeClr>
                  </a:outerShdw>
                </a:effectLst>
              </a:rPr>
              <a:t>The Secretary </a:t>
            </a:r>
            <a:r>
              <a:rPr lang="en-US" sz="1100" dirty="0" err="1">
                <a:ln w="0"/>
                <a:effectLst>
                  <a:outerShdw blurRad="38100" dist="19050" dir="2700000" algn="tl" rotWithShape="0">
                    <a:schemeClr val="dk1">
                      <a:alpha val="40000"/>
                    </a:schemeClr>
                  </a:outerShdw>
                </a:effectLst>
              </a:rPr>
              <a:t>Wyong</a:t>
            </a:r>
            <a:r>
              <a:rPr lang="en-US" sz="1100" dirty="0">
                <a:ln w="0"/>
                <a:effectLst>
                  <a:outerShdw blurRad="38100" dist="19050" dir="2700000" algn="tl" rotWithShape="0">
                    <a:schemeClr val="dk1">
                      <a:alpha val="40000"/>
                    </a:schemeClr>
                  </a:outerShdw>
                </a:effectLst>
              </a:rPr>
              <a:t> Women’s Golf</a:t>
            </a:r>
          </a:p>
          <a:p>
            <a:r>
              <a:rPr lang="en-US" sz="1100" dirty="0">
                <a:ln w="0"/>
                <a:effectLst>
                  <a:outerShdw blurRad="38100" dist="19050" dir="2700000" algn="tl" rotWithShape="0">
                    <a:schemeClr val="dk1">
                      <a:alpha val="40000"/>
                    </a:schemeClr>
                  </a:outerShdw>
                </a:effectLst>
              </a:rPr>
              <a:t>Via </a:t>
            </a:r>
            <a:r>
              <a:rPr lang="en-US" sz="1100" b="0" cap="none" spc="0" dirty="0">
                <a:ln w="0"/>
                <a:solidFill>
                  <a:schemeClr val="tx1"/>
                </a:solidFill>
                <a:effectLst>
                  <a:outerShdw blurRad="38100" dist="19050" dir="2700000" algn="tl" rotWithShape="0">
                    <a:schemeClr val="dk1">
                      <a:alpha val="40000"/>
                    </a:schemeClr>
                  </a:outerShdw>
                </a:effectLst>
              </a:rPr>
              <a:t>Post: 319 Pacific Highway</a:t>
            </a:r>
          </a:p>
          <a:p>
            <a:r>
              <a:rPr lang="en-US" sz="1100" dirty="0">
                <a:ln w="0"/>
                <a:effectLst>
                  <a:outerShdw blurRad="38100" dist="19050" dir="2700000" algn="tl" rotWithShape="0">
                    <a:schemeClr val="dk1">
                      <a:alpha val="40000"/>
                    </a:schemeClr>
                  </a:outerShdw>
                </a:effectLst>
              </a:rPr>
              <a:t>WYONG NSW 2259   </a:t>
            </a:r>
            <a:r>
              <a:rPr lang="en-US" sz="1400" b="1" dirty="0">
                <a:ln w="0"/>
                <a:effectLst>
                  <a:outerShdw blurRad="38100" dist="19050" dir="2700000" algn="tl" rotWithShape="0">
                    <a:schemeClr val="dk1">
                      <a:alpha val="40000"/>
                    </a:schemeClr>
                  </a:outerShdw>
                </a:effectLst>
              </a:rPr>
              <a:t>OR</a:t>
            </a:r>
          </a:p>
          <a:p>
            <a:r>
              <a:rPr lang="en-US" sz="1100" dirty="0">
                <a:ln w="0"/>
                <a:effectLst>
                  <a:outerShdw blurRad="38100" dist="19050" dir="2700000" algn="tl" rotWithShape="0">
                    <a:schemeClr val="dk1">
                      <a:alpha val="40000"/>
                    </a:schemeClr>
                  </a:outerShdw>
                </a:effectLst>
              </a:rPr>
              <a:t>Via Email: </a:t>
            </a:r>
            <a:r>
              <a:rPr lang="en-US" sz="1100" u="sng" dirty="0">
                <a:ln w="0"/>
                <a:effectLst>
                  <a:outerShdw blurRad="38100" dist="19050" dir="2700000" algn="tl" rotWithShape="0">
                    <a:schemeClr val="dk1">
                      <a:alpha val="40000"/>
                    </a:schemeClr>
                  </a:outerShdw>
                </a:effectLst>
              </a:rPr>
              <a:t>Ladiesgolf@wyonggolfclub.com.au</a:t>
            </a:r>
          </a:p>
          <a:p>
            <a:pPr algn="ctr"/>
            <a:endParaRPr lang="en-US" sz="1100" dirty="0">
              <a:ln w="0"/>
              <a:effectLst>
                <a:outerShdw blurRad="38100" dist="19050" dir="2700000" algn="tl" rotWithShape="0">
                  <a:schemeClr val="dk1">
                    <a:alpha val="40000"/>
                  </a:schemeClr>
                </a:outerShdw>
              </a:effectLst>
            </a:endParaRPr>
          </a:p>
          <a:p>
            <a:pPr algn="ctr"/>
            <a:r>
              <a:rPr lang="en-US" sz="1400" b="1" cap="none" spc="0" dirty="0">
                <a:ln w="0"/>
                <a:solidFill>
                  <a:schemeClr val="tx1"/>
                </a:solidFill>
                <a:effectLst>
                  <a:outerShdw blurRad="38100" dist="19050" dir="2700000" algn="tl" rotWithShape="0">
                    <a:schemeClr val="dk1">
                      <a:alpha val="40000"/>
                    </a:schemeClr>
                  </a:outerShdw>
                </a:effectLst>
              </a:rPr>
              <a:t>$</a:t>
            </a:r>
            <a:r>
              <a:rPr lang="en-US" sz="1400" b="1" dirty="0">
                <a:ln w="0"/>
                <a:effectLst>
                  <a:outerShdw blurRad="38100" dist="19050" dir="2700000" algn="tl" rotWithShape="0">
                    <a:schemeClr val="dk1">
                      <a:alpha val="40000"/>
                    </a:schemeClr>
                  </a:outerShdw>
                </a:effectLst>
              </a:rPr>
              <a:t>30</a:t>
            </a:r>
            <a:r>
              <a:rPr lang="en-US" sz="1400" b="1" cap="none" spc="0" dirty="0">
                <a:ln w="0"/>
                <a:solidFill>
                  <a:schemeClr val="tx1"/>
                </a:solidFill>
                <a:effectLst>
                  <a:outerShdw blurRad="38100" dist="19050" dir="2700000" algn="tl" rotWithShape="0">
                    <a:schemeClr val="dk1">
                      <a:alpha val="40000"/>
                    </a:schemeClr>
                  </a:outerShdw>
                </a:effectLst>
              </a:rPr>
              <a:t>.00 Per Player</a:t>
            </a:r>
          </a:p>
        </p:txBody>
      </p:sp>
      <p:graphicFrame>
        <p:nvGraphicFramePr>
          <p:cNvPr id="4" name="Object 3"/>
          <p:cNvGraphicFramePr>
            <a:graphicFrameLocks noChangeAspect="1"/>
          </p:cNvGraphicFramePr>
          <p:nvPr>
            <p:extLst>
              <p:ext uri="{D42A27DB-BD31-4B8C-83A1-F6EECF244321}">
                <p14:modId xmlns:p14="http://schemas.microsoft.com/office/powerpoint/2010/main" val="51028479"/>
              </p:ext>
            </p:extLst>
          </p:nvPr>
        </p:nvGraphicFramePr>
        <p:xfrm>
          <a:off x="566738" y="1466850"/>
          <a:ext cx="7419975" cy="4781550"/>
        </p:xfrm>
        <a:graphic>
          <a:graphicData uri="http://schemas.openxmlformats.org/presentationml/2006/ole">
            <mc:AlternateContent xmlns:mc="http://schemas.openxmlformats.org/markup-compatibility/2006">
              <mc:Choice xmlns:v="urn:schemas-microsoft-com:vml" Requires="v">
                <p:oleObj spid="_x0000_s1044" name="Worksheet" r:id="rId5" imgW="7419867" imgH="4029203" progId="Excel.Sheet.12">
                  <p:embed/>
                </p:oleObj>
              </mc:Choice>
              <mc:Fallback>
                <p:oleObj name="Worksheet" r:id="rId5" imgW="7419867" imgH="4029203" progId="Excel.Sheet.12">
                  <p:embed/>
                  <p:pic>
                    <p:nvPicPr>
                      <p:cNvPr id="0" name=""/>
                      <p:cNvPicPr/>
                      <p:nvPr/>
                    </p:nvPicPr>
                    <p:blipFill>
                      <a:blip r:embed="rId6"/>
                      <a:stretch>
                        <a:fillRect/>
                      </a:stretch>
                    </p:blipFill>
                    <p:spPr>
                      <a:xfrm>
                        <a:off x="566738" y="1466850"/>
                        <a:ext cx="7419975" cy="4781550"/>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8425F3BB-222D-492B-8735-A9EF9A40F222}"/>
              </a:ext>
            </a:extLst>
          </p:cNvPr>
          <p:cNvSpPr/>
          <p:nvPr/>
        </p:nvSpPr>
        <p:spPr>
          <a:xfrm>
            <a:off x="1385277" y="7209020"/>
            <a:ext cx="2653323" cy="1854354"/>
          </a:xfrm>
          <a:prstGeom prst="rect">
            <a:avLst/>
          </a:prstGeom>
          <a:noFill/>
          <a:ln>
            <a:solidFill>
              <a:schemeClr val="accent2"/>
            </a:solidFill>
          </a:ln>
        </p:spPr>
        <p:txBody>
          <a:bodyPr wrap="square" lIns="91440" tIns="45720" rIns="91440" bIns="45720">
            <a:spAutoFit/>
          </a:bodyPr>
          <a:lstStyle/>
          <a:p>
            <a:pPr>
              <a:spcBef>
                <a:spcPts val="300"/>
              </a:spcBef>
            </a:pPr>
            <a:r>
              <a:rPr lang="en-US" sz="1200" b="1" dirty="0">
                <a:ln w="0"/>
              </a:rPr>
              <a:t>PAYMENT METHOD – DIRECT DEPOSIT</a:t>
            </a:r>
          </a:p>
          <a:p>
            <a:pPr>
              <a:spcBef>
                <a:spcPts val="300"/>
              </a:spcBef>
            </a:pPr>
            <a:r>
              <a:rPr lang="en-US" sz="1200" b="1" dirty="0">
                <a:ln w="0"/>
              </a:rPr>
              <a:t>BANK: </a:t>
            </a:r>
            <a:r>
              <a:rPr lang="en-US" sz="1200" dirty="0">
                <a:ln w="0"/>
              </a:rPr>
              <a:t>Bendigo Community Bank</a:t>
            </a:r>
          </a:p>
          <a:p>
            <a:pPr>
              <a:spcBef>
                <a:spcPts val="300"/>
              </a:spcBef>
            </a:pPr>
            <a:r>
              <a:rPr lang="en-US" sz="1400" b="1" dirty="0">
                <a:ln w="0"/>
              </a:rPr>
              <a:t>ACC Name: </a:t>
            </a:r>
            <a:r>
              <a:rPr lang="en-US" sz="1400" dirty="0" err="1">
                <a:ln w="0"/>
              </a:rPr>
              <a:t>Wyong</a:t>
            </a:r>
            <a:r>
              <a:rPr lang="en-US" sz="1400" dirty="0">
                <a:ln w="0"/>
              </a:rPr>
              <a:t> Ladies Golf</a:t>
            </a:r>
          </a:p>
          <a:p>
            <a:pPr>
              <a:spcBef>
                <a:spcPts val="300"/>
              </a:spcBef>
            </a:pPr>
            <a:r>
              <a:rPr lang="en-US" sz="1400" b="1" dirty="0">
                <a:ln w="0"/>
              </a:rPr>
              <a:t>BSB: </a:t>
            </a:r>
            <a:r>
              <a:rPr lang="en-US" sz="1400" dirty="0">
                <a:ln w="0"/>
              </a:rPr>
              <a:t>633-000</a:t>
            </a:r>
          </a:p>
          <a:p>
            <a:pPr>
              <a:spcBef>
                <a:spcPts val="300"/>
              </a:spcBef>
            </a:pPr>
            <a:r>
              <a:rPr lang="en-US" sz="1400" b="1" dirty="0">
                <a:ln w="0"/>
              </a:rPr>
              <a:t>ACCOUNT: </a:t>
            </a:r>
            <a:r>
              <a:rPr lang="en-US" sz="1400" dirty="0">
                <a:ln w="0"/>
              </a:rPr>
              <a:t>163 732 480</a:t>
            </a:r>
          </a:p>
          <a:p>
            <a:pPr>
              <a:spcBef>
                <a:spcPts val="300"/>
              </a:spcBef>
            </a:pPr>
            <a:r>
              <a:rPr lang="en-US" sz="1200" b="1" dirty="0">
                <a:ln w="0"/>
              </a:rPr>
              <a:t>REF: </a:t>
            </a:r>
            <a:r>
              <a:rPr lang="en-US" sz="1200" dirty="0">
                <a:ln w="0"/>
              </a:rPr>
              <a:t>Name of first player on the Entry Sheet</a:t>
            </a:r>
            <a:endParaRPr lang="en-US" sz="1100" b="1" dirty="0">
              <a:ln w="0"/>
            </a:endParaRPr>
          </a:p>
        </p:txBody>
      </p:sp>
      <p:pic>
        <p:nvPicPr>
          <p:cNvPr id="12" name="Picture 11">
            <a:extLst>
              <a:ext uri="{FF2B5EF4-FFF2-40B4-BE49-F238E27FC236}">
                <a16:creationId xmlns:a16="http://schemas.microsoft.com/office/drawing/2014/main" id="{E99A769D-357C-4ACA-A0A2-C319D10E0A56}"/>
              </a:ext>
            </a:extLst>
          </p:cNvPr>
          <p:cNvPicPr>
            <a:picLocks noChangeAspect="1"/>
          </p:cNvPicPr>
          <p:nvPr/>
        </p:nvPicPr>
        <p:blipFill>
          <a:blip r:embed="rId7"/>
          <a:stretch>
            <a:fillRect/>
          </a:stretch>
        </p:blipFill>
        <p:spPr>
          <a:xfrm flipV="1">
            <a:off x="731956" y="7457018"/>
            <a:ext cx="461844" cy="440263"/>
          </a:xfrm>
          <a:prstGeom prst="rect">
            <a:avLst/>
          </a:prstGeom>
        </p:spPr>
      </p:pic>
    </p:spTree>
    <p:extLst>
      <p:ext uri="{BB962C8B-B14F-4D97-AF65-F5344CB8AC3E}">
        <p14:creationId xmlns:p14="http://schemas.microsoft.com/office/powerpoint/2010/main" val="3188505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2225</TotalTime>
  <Words>245</Words>
  <Application>Microsoft Macintosh PowerPoint</Application>
  <PresentationFormat>On-screen Show (4:3)</PresentationFormat>
  <Paragraphs>41</Paragraphs>
  <Slides>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8" baseType="lpstr">
      <vt:lpstr>Arial</vt:lpstr>
      <vt:lpstr>Arial Black</vt:lpstr>
      <vt:lpstr>Calibri</vt:lpstr>
      <vt:lpstr>Corbel</vt:lpstr>
      <vt:lpstr>Parallax</vt:lpstr>
      <vt:lpstr>Worksheet</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Lockie</dc:creator>
  <cp:lastModifiedBy>Jan Roache</cp:lastModifiedBy>
  <cp:revision>29</cp:revision>
  <cp:lastPrinted>2017-06-28T02:41:09Z</cp:lastPrinted>
  <dcterms:created xsi:type="dcterms:W3CDTF">2017-06-01T06:27:49Z</dcterms:created>
  <dcterms:modified xsi:type="dcterms:W3CDTF">2019-04-11T21:20:36Z</dcterms:modified>
</cp:coreProperties>
</file>